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74" r:id="rId5"/>
    <p:sldId id="275" r:id="rId6"/>
    <p:sldId id="276" r:id="rId7"/>
    <p:sldId id="278" r:id="rId8"/>
    <p:sldId id="279" r:id="rId9"/>
    <p:sldId id="280" r:id="rId10"/>
    <p:sldId id="281" r:id="rId11"/>
    <p:sldId id="282" r:id="rId12"/>
    <p:sldId id="260" r:id="rId13"/>
    <p:sldId id="262" r:id="rId14"/>
    <p:sldId id="263" r:id="rId15"/>
    <p:sldId id="261" r:id="rId16"/>
    <p:sldId id="266" r:id="rId17"/>
    <p:sldId id="277" r:id="rId18"/>
    <p:sldId id="270" r:id="rId19"/>
    <p:sldId id="271" r:id="rId20"/>
    <p:sldId id="272" r:id="rId2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0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BF57C-7954-4460-B045-CF2CC18D98A1}" type="datetimeFigureOut">
              <a:rPr lang="en-US" smtClean="0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DE56F10-2D63-4810-AE8C-534AEB371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19" descr="cgg.png"/>
          <p:cNvPicPr>
            <a:picLocks noChangeAspect="1"/>
          </p:cNvPicPr>
          <p:nvPr userDrawn="1"/>
        </p:nvPicPr>
        <p:blipFill>
          <a:blip r:embed="rId2" cstate="print"/>
          <a:srcRect t="-109091" r="55471" b="-109091"/>
          <a:stretch>
            <a:fillRect/>
          </a:stretch>
        </p:blipFill>
        <p:spPr>
          <a:xfrm>
            <a:off x="3429000" y="4648200"/>
            <a:ext cx="2481263" cy="6667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5A437-5691-4FF8-9204-7CD2CD80E3A3}" type="datetimeFigureOut">
              <a:rPr lang="en-US" smtClean="0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75675-EC5A-42F0-BBB9-651A4479C5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pPr>
              <a:defRPr/>
            </a:pPr>
            <a:fld id="{08196994-E3A0-433A-9D4B-D81C4797EC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40A99-E09A-46AB-9204-BA2040B76974}" type="datetimeFigureOut">
              <a:rPr lang="en-US" smtClean="0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8C7C0-5F96-4A4B-8828-3469B0663A8B}" type="datetimeFigureOut">
              <a:rPr lang="en-US" smtClean="0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pPr>
              <a:defRPr/>
            </a:pPr>
            <a:fld id="{D5365C06-72C4-4BE2-B136-44A2FD2B8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43F12-5898-4C0C-9F9B-0760D6041939}" type="datetimeFigureOut">
              <a:rPr lang="en-US" smtClean="0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395C9EA-F3DA-491B-B834-D8F22A8D30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pPr>
              <a:defRPr/>
            </a:pPr>
            <a:fld id="{D7DA5BC6-DA9B-4D73-8397-DBDFF98C260F}" type="datetimeFigureOut">
              <a:rPr lang="en-US" smtClean="0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DEEB1-A5B6-4D3A-AB7A-7139AFCB6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C66A6D-8FD1-42E7-B3F0-3524180BBD04}" type="datetimeFigureOut">
              <a:rPr lang="en-US" smtClean="0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F495017-A5E6-4205-9C53-4912C3EF52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98128-F699-4C23-ABA2-DAC05CCD3107}" type="datetimeFigureOut">
              <a:rPr lang="en-US" smtClean="0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pPr>
              <a:defRPr/>
            </a:pPr>
            <a:fld id="{CC48E57C-60F3-4365-A092-09BEBE16B9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cgg.png"/>
          <p:cNvPicPr>
            <a:picLocks noChangeAspect="1"/>
          </p:cNvPicPr>
          <p:nvPr userDrawn="1"/>
        </p:nvPicPr>
        <p:blipFill>
          <a:blip r:embed="rId2" cstate="print"/>
          <a:srcRect t="-109091" r="55471" b="-109091"/>
          <a:stretch>
            <a:fillRect/>
          </a:stretch>
        </p:blipFill>
        <p:spPr>
          <a:xfrm>
            <a:off x="2743200" y="4552950"/>
            <a:ext cx="3710610" cy="762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6136B-C7CB-428F-A59D-A602DC3FE1C0}" type="datetimeFigureOut">
              <a:rPr lang="en-US" smtClean="0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4A3D67-4502-44B5-90AF-03DF65446E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171331-4895-4581-B402-DF96D9BAF5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CF1452-E930-4D75-9692-A5CC110B550C}" type="datetimeFigureOut">
              <a:rPr lang="en-US" smtClean="0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pPr>
              <a:defRPr/>
            </a:pPr>
            <a:fld id="{6C20DDB1-524C-4928-A11F-FE79C1004C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pPr>
              <a:defRPr/>
            </a:pPr>
            <a:fld id="{332BFA19-A9DD-42F1-A2EB-9B7D571B1B25}" type="datetimeFigureOut">
              <a:rPr lang="en-US" smtClean="0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A80231-3E66-41CE-AD69-5FDE481381FC}" type="datetimeFigureOut">
              <a:rPr lang="en-US" smtClean="0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75714D9-8DD6-4F01-8673-B0C036F394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hzbuspasstsrtc@gmail.co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nline.tsrtcpass.in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71750"/>
            <a:ext cx="7772400" cy="1314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lumMod val="50000"/>
                  </a:schemeClr>
                </a:solidFill>
              </a:rPr>
              <a:t>TSRTC- STUDENT PASS APPLICATION- Guide for Students </a:t>
            </a:r>
            <a:r>
              <a:rPr lang="en-IN" dirty="0" err="1" smtClean="0">
                <a:solidFill>
                  <a:schemeClr val="accent1">
                    <a:lumMod val="50000"/>
                  </a:schemeClr>
                </a:solidFill>
              </a:rPr>
              <a:t>Upto</a:t>
            </a:r>
            <a:r>
              <a:rPr lang="en-IN" dirty="0" smtClean="0">
                <a:solidFill>
                  <a:schemeClr val="accent1">
                    <a:lumMod val="50000"/>
                  </a:schemeClr>
                </a:solidFill>
              </a:rPr>
              <a:t> SSC</a:t>
            </a: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screenshot-www.tsrtcpass.in-2017-06-07-17-25-27.png"/>
          <p:cNvPicPr>
            <a:picLocks noChangeAspect="1"/>
          </p:cNvPicPr>
          <p:nvPr/>
        </p:nvPicPr>
        <p:blipFill>
          <a:blip r:embed="rId2" cstate="print"/>
          <a:srcRect r="35833" b="2083"/>
          <a:stretch>
            <a:fillRect/>
          </a:stretch>
        </p:blipFill>
        <p:spPr>
          <a:xfrm>
            <a:off x="205563" y="438150"/>
            <a:ext cx="8633637" cy="106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6465" b="9495"/>
          <a:stretch>
            <a:fillRect/>
          </a:stretch>
        </p:blipFill>
        <p:spPr bwMode="auto">
          <a:xfrm>
            <a:off x="714348" y="571486"/>
            <a:ext cx="78581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57800" y="1573213"/>
            <a:ext cx="3276600" cy="1069975"/>
            <a:chOff x="4114800" y="1428750"/>
            <a:chExt cx="3886200" cy="102013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114800" y="1428750"/>
              <a:ext cx="1295400" cy="609963"/>
              <a:chOff x="4114800" y="1428750"/>
              <a:chExt cx="1295400" cy="609963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114800" y="1428750"/>
                <a:ext cx="762554" cy="228547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rot="10800000">
                <a:off x="4724843" y="1657297"/>
                <a:ext cx="685357" cy="381416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5410200" y="2038351"/>
              <a:ext cx="2590800" cy="410535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N" sz="1100"/>
                <a:t>Enter OTP sent to your mobile here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 flipH="1">
            <a:off x="1828800" y="1725613"/>
            <a:ext cx="3352800" cy="808038"/>
            <a:chOff x="4114800" y="1428750"/>
            <a:chExt cx="3886200" cy="901463"/>
          </a:xfrm>
        </p:grpSpPr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4114800" y="1428750"/>
              <a:ext cx="1295400" cy="609239"/>
              <a:chOff x="4114800" y="1428750"/>
              <a:chExt cx="1295400" cy="609239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114800" y="1428750"/>
                <a:ext cx="761784" cy="228465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rot="10800000">
                <a:off x="4723858" y="1657215"/>
                <a:ext cx="686342" cy="380774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410200" y="2038352"/>
              <a:ext cx="2590800" cy="291861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N" sz="1100"/>
                <a:t>Click on Validate OTP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6584" b="9465"/>
          <a:stretch>
            <a:fillRect/>
          </a:stretch>
        </p:blipFill>
        <p:spPr bwMode="auto">
          <a:xfrm>
            <a:off x="785786" y="571486"/>
            <a:ext cx="77153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shot-test.cgg.gov.in-2017-06-09-16-39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09550"/>
            <a:ext cx="6553200" cy="39428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33600" y="432435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Candara" pitchFamily="34" charset="0"/>
              </a:rPr>
              <a:t>Fill the valid  details and upload photo </a:t>
            </a:r>
            <a:endParaRPr lang="en-IN" b="1" dirty="0">
              <a:latin typeface="Candar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-test.cgg.gov.in-2017-06-09-16-39-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9550"/>
            <a:ext cx="6781799" cy="3726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86715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>
                <a:latin typeface="Candara" pitchFamily="34" charset="0"/>
              </a:rPr>
              <a:t>If the school name is not populated in the list, it means the school did not pay its admin charges to RTC. 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Candara" pitchFamily="34" charset="0"/>
              </a:rPr>
              <a:t>Hence Pass cannot be issued for those school students.</a:t>
            </a:r>
            <a:endParaRPr lang="en-IN" dirty="0">
              <a:latin typeface="Candar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04800" y="34925"/>
            <a:ext cx="8305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 dirty="0">
                <a:latin typeface="Candara" pitchFamily="34" charset="0"/>
              </a:rPr>
              <a:t>Institutions and Routes are preloaded</a:t>
            </a:r>
          </a:p>
          <a:p>
            <a:pPr>
              <a:buFont typeface="Arial" charset="0"/>
              <a:buChar char="•"/>
            </a:pPr>
            <a:r>
              <a:rPr lang="en-IN" sz="2000" b="1" dirty="0">
                <a:latin typeface="Candara" pitchFamily="34" charset="0"/>
              </a:rPr>
              <a:t>Select the Institution, </a:t>
            </a:r>
            <a:r>
              <a:rPr lang="en-IN" sz="2000" b="1" dirty="0" smtClean="0">
                <a:latin typeface="Candara" pitchFamily="34" charset="0"/>
              </a:rPr>
              <a:t>Class,</a:t>
            </a:r>
          </a:p>
          <a:p>
            <a:pPr>
              <a:buFont typeface="Arial" charset="0"/>
              <a:buChar char="•"/>
            </a:pPr>
            <a:r>
              <a:rPr lang="en-IN" sz="2000" b="1" dirty="0" smtClean="0">
                <a:latin typeface="Candara" pitchFamily="34" charset="0"/>
              </a:rPr>
              <a:t>Enter  </a:t>
            </a:r>
            <a:r>
              <a:rPr lang="en-IN" sz="2000" b="1" dirty="0">
                <a:latin typeface="Candara" pitchFamily="34" charset="0"/>
              </a:rPr>
              <a:t>Admission Number</a:t>
            </a:r>
            <a:r>
              <a:rPr lang="en-IN" sz="2000" dirty="0">
                <a:latin typeface="Candara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IN" sz="2400" b="1" dirty="0" smtClean="0">
                <a:latin typeface="Candara" pitchFamily="34" charset="0"/>
              </a:rPr>
              <a:t>Route </a:t>
            </a:r>
            <a:r>
              <a:rPr lang="en-IN" sz="2400" b="1" dirty="0">
                <a:latin typeface="Candara" pitchFamily="34" charset="0"/>
              </a:rPr>
              <a:t>details </a:t>
            </a:r>
          </a:p>
          <a:p>
            <a:pPr lvl="1">
              <a:buFont typeface="Arial" charset="0"/>
              <a:buChar char="•"/>
            </a:pPr>
            <a:r>
              <a:rPr lang="en-IN" sz="2000" dirty="0">
                <a:latin typeface="Candara" pitchFamily="34" charset="0"/>
              </a:rPr>
              <a:t>Select the counter closest to you to collect ID/PASS card </a:t>
            </a:r>
            <a:r>
              <a:rPr lang="en-IN" dirty="0" smtClean="0">
                <a:latin typeface="Candara" pitchFamily="34" charset="0"/>
              </a:rPr>
              <a:t>(visit Date </a:t>
            </a:r>
            <a:r>
              <a:rPr lang="en-IN" dirty="0">
                <a:latin typeface="Candara" pitchFamily="34" charset="0"/>
              </a:rPr>
              <a:t>will be displayed next to counter for collection of pass</a:t>
            </a:r>
            <a:r>
              <a:rPr lang="en-IN" sz="2000" dirty="0">
                <a:latin typeface="Candara" pitchFamily="34" charset="0"/>
              </a:rPr>
              <a:t>).</a:t>
            </a:r>
          </a:p>
          <a:p>
            <a:pPr lvl="1">
              <a:buFont typeface="Arial" charset="0"/>
              <a:buChar char="•"/>
            </a:pPr>
            <a:r>
              <a:rPr lang="en-IN" sz="2000" dirty="0">
                <a:latin typeface="Candara" pitchFamily="34" charset="0"/>
              </a:rPr>
              <a:t>Select pass Type(student General monthly/Student Greater pass Monthly)</a:t>
            </a:r>
          </a:p>
          <a:p>
            <a:pPr>
              <a:buFont typeface="Arial" charset="0"/>
              <a:buChar char="•"/>
            </a:pPr>
            <a:r>
              <a:rPr lang="en-IN" sz="2400" b="1" dirty="0">
                <a:latin typeface="Candara" pitchFamily="34" charset="0"/>
              </a:rPr>
              <a:t>Payment: </a:t>
            </a:r>
          </a:p>
          <a:p>
            <a:pPr lvl="1">
              <a:buFont typeface="Arial" charset="0"/>
              <a:buChar char="•"/>
            </a:pPr>
            <a:r>
              <a:rPr lang="en-IN" b="1" dirty="0">
                <a:latin typeface="Candara" pitchFamily="34" charset="0"/>
              </a:rPr>
              <a:t>Payment can be made using online or  at counter (during collecting your pass)</a:t>
            </a:r>
          </a:p>
          <a:p>
            <a:pPr lvl="1">
              <a:buFont typeface="Arial" charset="0"/>
              <a:buChar char="•"/>
            </a:pPr>
            <a:r>
              <a:rPr lang="en-IN" b="1" dirty="0">
                <a:latin typeface="Candara" pitchFamily="34" charset="0"/>
              </a:rPr>
              <a:t>Mode of delivery of student pass </a:t>
            </a:r>
            <a:r>
              <a:rPr lang="en-IN" b="1" dirty="0" smtClean="0">
                <a:latin typeface="Candara" pitchFamily="34" charset="0"/>
              </a:rPr>
              <a:t>will be done </a:t>
            </a:r>
            <a:r>
              <a:rPr lang="en-IN" b="1" dirty="0">
                <a:latin typeface="Candara" pitchFamily="34" charset="0"/>
              </a:rPr>
              <a:t>at selected counter only. </a:t>
            </a:r>
          </a:p>
          <a:p>
            <a:pPr>
              <a:buFont typeface="Arial" charset="0"/>
              <a:buChar char="•"/>
            </a:pPr>
            <a:endParaRPr lang="en-IN" dirty="0"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7500" t="17188" r="10001" b="4688"/>
          <a:stretch>
            <a:fillRect/>
          </a:stretch>
        </p:blipFill>
        <p:spPr bwMode="auto">
          <a:xfrm>
            <a:off x="-76200" y="57150"/>
            <a:ext cx="92202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-test.cgg.gov.in-2017-06-09-16-50-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09551"/>
            <a:ext cx="5791199" cy="4528456"/>
          </a:xfrm>
          <a:prstGeom prst="rect">
            <a:avLst/>
          </a:prstGeom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8600" y="209550"/>
            <a:ext cx="3124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IN" dirty="0"/>
              <a:t>If Route is not Populated in the drop down list, please forward the details to : </a:t>
            </a:r>
            <a:r>
              <a:rPr lang="en-IN" dirty="0">
                <a:hlinkClick r:id="rId3"/>
              </a:rPr>
              <a:t>ghzbuspasstsrtc@gmail.com</a:t>
            </a:r>
            <a:endParaRPr lang="en-IN" dirty="0"/>
          </a:p>
          <a:p>
            <a:endParaRPr lang="en-IN" dirty="0"/>
          </a:p>
          <a:p>
            <a:pPr>
              <a:buFont typeface="Arial" charset="0"/>
              <a:buChar char="•"/>
            </a:pPr>
            <a:r>
              <a:rPr lang="en-IN" b="1" dirty="0"/>
              <a:t>Your application will not be submitted if route is not selected. </a:t>
            </a:r>
          </a:p>
          <a:p>
            <a:pPr>
              <a:buFont typeface="Arial" charset="0"/>
              <a:buChar char="•"/>
            </a:pP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19150"/>
            <a:ext cx="5276427" cy="3124200"/>
          </a:xfrm>
          <a:prstGeom prst="rect">
            <a:avLst/>
          </a:prstGeom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228600" y="971550"/>
            <a:ext cx="3124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Candara" panose="020E0502030303020204" pitchFamily="34" charset="0"/>
              </a:rPr>
              <a:t>Mode of payment is at counter and can be made using Cash or Credit/Debit cards.</a:t>
            </a:r>
            <a:endParaRPr lang="en-IN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Candara" panose="020E0502030303020204" pitchFamily="34" charset="0"/>
              </a:rPr>
              <a:t>Candidates are instructed     to purchase the pass immediately after ID card is issued.</a:t>
            </a:r>
            <a:endParaRPr lang="en-IN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270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90" y="285750"/>
            <a:ext cx="6797710" cy="447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0955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b="1" dirty="0" smtClean="0">
                <a:latin typeface="Candara" pitchFamily="34" charset="0"/>
              </a:rPr>
              <a:t>Now your application is submitted  successfully, please go to your college or school and request your HM/PRINCIPAL/HOI to forward your application through RTC login provided to them. </a:t>
            </a:r>
          </a:p>
          <a:p>
            <a:endParaRPr lang="en-IN" sz="2400" b="1" dirty="0" smtClean="0">
              <a:latin typeface="Candar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400" i="1" dirty="0" smtClean="0">
                <a:latin typeface="Candara" pitchFamily="34" charset="0"/>
              </a:rPr>
              <a:t>IF YOUR INSTITUTION DOESN'T FORWARD THE APPLICATION TO RTC, COUNTER OPERATOR CANNOT VIEW YOUR APPLICATION</a:t>
            </a:r>
            <a:r>
              <a:rPr lang="en-IN" sz="2400" b="1" dirty="0" smtClean="0">
                <a:latin typeface="Candara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IN" sz="2400" b="1" dirty="0" smtClean="0">
              <a:latin typeface="Candar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latin typeface="Candara" pitchFamily="34" charset="0"/>
              </a:rPr>
              <a:t>Read the Instructions Carefully before you go to RTC counter to collect your pass. </a:t>
            </a:r>
            <a:endParaRPr lang="en-IN" sz="2400" b="1" dirty="0"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28600" y="361950"/>
            <a:ext cx="8610600" cy="3816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2000" b="1" dirty="0">
                <a:latin typeface="Candara" pitchFamily="34" charset="0"/>
              </a:rPr>
              <a:t>This Guide is intended </a:t>
            </a:r>
            <a:r>
              <a:rPr lang="en-IN" sz="2000" b="1" dirty="0" smtClean="0">
                <a:latin typeface="Candara" pitchFamily="34" charset="0"/>
              </a:rPr>
              <a:t>to instruct </a:t>
            </a:r>
            <a:r>
              <a:rPr lang="en-IN" sz="2000" b="1" dirty="0">
                <a:latin typeface="Candara" pitchFamily="34" charset="0"/>
              </a:rPr>
              <a:t>the applicant with required details while applying for pass</a:t>
            </a:r>
            <a:r>
              <a:rPr lang="en-IN" sz="2000" b="1" dirty="0" smtClean="0">
                <a:latin typeface="Candara" pitchFamily="34" charset="0"/>
              </a:rPr>
              <a:t>.</a:t>
            </a:r>
          </a:p>
          <a:p>
            <a:endParaRPr lang="en-IN" b="1" dirty="0">
              <a:latin typeface="Candara" pitchFamily="34" charset="0"/>
            </a:endParaRPr>
          </a:p>
          <a:p>
            <a:pPr>
              <a:buFont typeface="Arial" charset="0"/>
              <a:buChar char="•"/>
            </a:pPr>
            <a:r>
              <a:rPr lang="en-IN" sz="2800" dirty="0">
                <a:latin typeface="Candara" pitchFamily="34" charset="0"/>
              </a:rPr>
              <a:t> </a:t>
            </a:r>
            <a:r>
              <a:rPr lang="en-IN" sz="2000" dirty="0">
                <a:latin typeface="Candara" pitchFamily="34" charset="0"/>
              </a:rPr>
              <a:t>Students are </a:t>
            </a:r>
            <a:r>
              <a:rPr lang="en-IN" sz="2000" b="1" dirty="0">
                <a:latin typeface="Candara" pitchFamily="34" charset="0"/>
              </a:rPr>
              <a:t>Only allowed to Collect Passes at the Counters selected while applying Online</a:t>
            </a:r>
            <a:r>
              <a:rPr lang="en-IN" sz="2000" dirty="0" smtClean="0">
                <a:latin typeface="Candara" pitchFamily="34" charset="0"/>
              </a:rPr>
              <a:t>.</a:t>
            </a:r>
          </a:p>
          <a:p>
            <a:endParaRPr lang="en-IN" dirty="0">
              <a:latin typeface="Candara" pitchFamily="34" charset="0"/>
            </a:endParaRPr>
          </a:p>
          <a:p>
            <a:pPr>
              <a:buFont typeface="Arial" charset="0"/>
              <a:buChar char="•"/>
            </a:pPr>
            <a:r>
              <a:rPr lang="en-IN" sz="2000" dirty="0">
                <a:latin typeface="Candara" pitchFamily="34" charset="0"/>
              </a:rPr>
              <a:t>Filling all the Fields in the application is Mandatory</a:t>
            </a:r>
            <a:r>
              <a:rPr lang="en-IN" sz="2000" dirty="0" smtClean="0">
                <a:latin typeface="Candara" pitchFamily="34" charset="0"/>
              </a:rPr>
              <a:t>.</a:t>
            </a:r>
          </a:p>
          <a:p>
            <a:endParaRPr lang="en-IN" sz="1100" dirty="0">
              <a:latin typeface="Candara" pitchFamily="34" charset="0"/>
            </a:endParaRPr>
          </a:p>
          <a:p>
            <a:pPr>
              <a:buFont typeface="Arial" charset="0"/>
              <a:buChar char="•"/>
            </a:pPr>
            <a:r>
              <a:rPr lang="en-IN" sz="2800" dirty="0">
                <a:latin typeface="Candara" pitchFamily="34" charset="0"/>
              </a:rPr>
              <a:t> </a:t>
            </a:r>
            <a:r>
              <a:rPr lang="en-IN" sz="2000" b="1" dirty="0">
                <a:latin typeface="Candara" pitchFamily="34" charset="0"/>
              </a:rPr>
              <a:t>Payment can be </a:t>
            </a:r>
            <a:r>
              <a:rPr lang="en-IN" sz="2000" b="1" dirty="0" smtClean="0">
                <a:latin typeface="Candara" pitchFamily="34" charset="0"/>
              </a:rPr>
              <a:t>made Offline</a:t>
            </a:r>
            <a:r>
              <a:rPr lang="en-IN" sz="2000" dirty="0" smtClean="0">
                <a:latin typeface="Candara" pitchFamily="34" charset="0"/>
              </a:rPr>
              <a:t> </a:t>
            </a:r>
            <a:r>
              <a:rPr lang="en-IN" sz="2000" dirty="0">
                <a:latin typeface="Candara" pitchFamily="34" charset="0"/>
              </a:rPr>
              <a:t>(</a:t>
            </a:r>
            <a:r>
              <a:rPr lang="en-IN" sz="1600" dirty="0">
                <a:latin typeface="Candara" pitchFamily="34" charset="0"/>
              </a:rPr>
              <a:t>at counters during the time of collecting pass</a:t>
            </a:r>
            <a:r>
              <a:rPr lang="en-IN" sz="2000" dirty="0" smtClean="0">
                <a:latin typeface="Candara" pitchFamily="34" charset="0"/>
              </a:rPr>
              <a:t>)</a:t>
            </a:r>
            <a:endParaRPr lang="en-IN" sz="2000" dirty="0">
              <a:latin typeface="Candara" pitchFamily="34" charset="0"/>
            </a:endParaRPr>
          </a:p>
          <a:p>
            <a:pPr>
              <a:buFont typeface="Arial" charset="0"/>
              <a:buChar char="•"/>
            </a:pPr>
            <a:r>
              <a:rPr lang="en-IN" sz="2800" dirty="0">
                <a:latin typeface="Candara" pitchFamily="34" charset="0"/>
              </a:rPr>
              <a:t> </a:t>
            </a:r>
            <a:r>
              <a:rPr lang="en-IN" sz="2000" dirty="0">
                <a:latin typeface="Candara" pitchFamily="34" charset="0"/>
              </a:rPr>
              <a:t>Applicant </a:t>
            </a:r>
            <a:r>
              <a:rPr lang="en-IN" sz="2000" b="1" dirty="0">
                <a:latin typeface="Candara" pitchFamily="34" charset="0"/>
              </a:rPr>
              <a:t>Should enter </a:t>
            </a:r>
            <a:r>
              <a:rPr lang="en-IN" sz="2000" dirty="0" smtClean="0">
                <a:latin typeface="Candara" pitchFamily="34" charset="0"/>
              </a:rPr>
              <a:t>his/her</a:t>
            </a:r>
          </a:p>
          <a:p>
            <a:endParaRPr lang="en-IN" sz="1100" dirty="0">
              <a:latin typeface="Candara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IN" sz="2000" dirty="0" smtClean="0">
                <a:latin typeface="Candara" pitchFamily="34" charset="0"/>
              </a:rPr>
              <a:t>Date </a:t>
            </a:r>
            <a:r>
              <a:rPr lang="en-IN" sz="2000" dirty="0">
                <a:latin typeface="Candara" pitchFamily="34" charset="0"/>
              </a:rPr>
              <a:t>of Birth (in DD/MM/YYYY)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04800" y="209550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IN" sz="2400" b="1" smtClean="0">
                <a:latin typeface="Candara" pitchFamily="34" charset="0"/>
              </a:rPr>
              <a:t>To </a:t>
            </a:r>
            <a:r>
              <a:rPr lang="en-IN" sz="2400" b="1" dirty="0">
                <a:latin typeface="Candara" pitchFamily="34" charset="0"/>
              </a:rPr>
              <a:t>approach the Opted Bus counter on the selected date </a:t>
            </a:r>
            <a:r>
              <a:rPr lang="en-IN" sz="2400" b="1" dirty="0" smtClean="0">
                <a:latin typeface="Candara" pitchFamily="34" charset="0"/>
              </a:rPr>
              <a:t>to obtain your bus pass ensure certification </a:t>
            </a:r>
            <a:r>
              <a:rPr lang="en-IN" sz="2400" b="1" dirty="0">
                <a:latin typeface="Candara" pitchFamily="34" charset="0"/>
              </a:rPr>
              <a:t>from the principal/HOI on the online applied  registration acknowledgement </a:t>
            </a:r>
            <a:r>
              <a:rPr lang="en-IN" sz="2400" b="1" dirty="0" smtClean="0">
                <a:latin typeface="Candara" pitchFamily="34" charset="0"/>
              </a:rPr>
              <a:t>receipt.</a:t>
            </a:r>
          </a:p>
          <a:p>
            <a:pPr>
              <a:buFont typeface="Arial" charset="0"/>
              <a:buChar char="•"/>
            </a:pPr>
            <a:r>
              <a:rPr lang="en-IN" sz="2400" b="1" dirty="0" smtClean="0">
                <a:latin typeface="Candara" pitchFamily="34" charset="0"/>
              </a:rPr>
              <a:t> </a:t>
            </a:r>
            <a:r>
              <a:rPr lang="en-IN" sz="2400" b="1" dirty="0">
                <a:latin typeface="Candara" pitchFamily="34" charset="0"/>
              </a:rPr>
              <a:t>In case of Employee children passes, employee declaration  Original &amp; employee ID photocopy are to be enclosed.</a:t>
            </a:r>
          </a:p>
          <a:p>
            <a:endParaRPr lang="en-IN" sz="2400" b="1" dirty="0"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0"/>
            <a:ext cx="8534400" cy="40164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000" dirty="0">
                <a:latin typeface="Candara" pitchFamily="34" charset="0"/>
                <a:cs typeface="+mn-cs"/>
              </a:rPr>
              <a:t>Student should enter valid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000" dirty="0">
                <a:latin typeface="Candara" pitchFamily="34" charset="0"/>
                <a:cs typeface="+mn-cs"/>
              </a:rPr>
              <a:t>Mobile number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000" dirty="0">
                <a:latin typeface="Candara" pitchFamily="34" charset="0"/>
                <a:cs typeface="+mn-cs"/>
              </a:rPr>
              <a:t> Upload Photo </a:t>
            </a:r>
            <a:r>
              <a:rPr lang="en-IN" sz="2000" b="1" dirty="0">
                <a:latin typeface="Candara" pitchFamily="34" charset="0"/>
                <a:cs typeface="+mn-cs"/>
              </a:rPr>
              <a:t>(</a:t>
            </a:r>
            <a:r>
              <a:rPr lang="en-IN" b="1" dirty="0">
                <a:latin typeface="Candara" pitchFamily="34" charset="0"/>
                <a:cs typeface="+mn-cs"/>
              </a:rPr>
              <a:t>JPEG format, size &lt; </a:t>
            </a:r>
            <a:r>
              <a:rPr lang="en-IN" b="1" dirty="0" smtClean="0">
                <a:latin typeface="Candara" pitchFamily="34" charset="0"/>
                <a:cs typeface="+mn-cs"/>
              </a:rPr>
              <a:t>50 </a:t>
            </a:r>
            <a:r>
              <a:rPr lang="en-IN" b="1" dirty="0">
                <a:latin typeface="Candara" pitchFamily="34" charset="0"/>
                <a:cs typeface="+mn-cs"/>
              </a:rPr>
              <a:t>KB</a:t>
            </a:r>
            <a:r>
              <a:rPr lang="en-IN" sz="2000" b="1" dirty="0">
                <a:latin typeface="Candara" pitchFamily="34" charset="0"/>
                <a:cs typeface="+mn-cs"/>
              </a:rPr>
              <a:t>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000" b="1" dirty="0">
              <a:latin typeface="Candara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000" dirty="0" smtClean="0">
                <a:latin typeface="Candara" pitchFamily="34" charset="0"/>
                <a:cs typeface="+mn-cs"/>
              </a:rPr>
              <a:t>Select Route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000" dirty="0" smtClean="0">
                <a:latin typeface="Candara" pitchFamily="34" charset="0"/>
              </a:rPr>
              <a:t>City route/city free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000" dirty="0" smtClean="0">
                <a:latin typeface="Candara" pitchFamily="34" charset="0"/>
              </a:rPr>
              <a:t>District Route/District Free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000" dirty="0" smtClean="0">
                <a:latin typeface="Candara" pitchFamily="34" charset="0"/>
              </a:rPr>
              <a:t>Greater passes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600" dirty="0" smtClean="0"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400" dirty="0" smtClean="0">
                <a:latin typeface="Candara" pitchFamily="34" charset="0"/>
              </a:rPr>
              <a:t>Applicant is given a choice to select the centre.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100" dirty="0" smtClean="0"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400" dirty="0" smtClean="0">
                <a:latin typeface="Candara" pitchFamily="34" charset="0"/>
              </a:rPr>
              <a:t>Date of visit is shown next to counter while applying</a:t>
            </a:r>
            <a:endParaRPr lang="en-IN" sz="2400" dirty="0">
              <a:latin typeface="Candara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000" dirty="0">
              <a:latin typeface="Candara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1625" y="1143000"/>
            <a:ext cx="4040188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IN"/>
              <a:t>Direct Link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sz="quarter" idx="2"/>
          </p:nvPr>
        </p:nvSpPr>
        <p:spPr>
          <a:xfrm>
            <a:off x="301625" y="1854200"/>
            <a:ext cx="4041775" cy="2863850"/>
          </a:xfrm>
        </p:spPr>
        <p:txBody>
          <a:bodyPr/>
          <a:lstStyle/>
          <a:p>
            <a:pPr eaLnBrk="1" hangingPunct="1"/>
            <a:endParaRPr lang="en-IN" altLang="en-US" smtClean="0"/>
          </a:p>
          <a:p>
            <a:pPr eaLnBrk="1" hangingPunct="1"/>
            <a:endParaRPr lang="en-IN" altLang="en-US" smtClean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571750"/>
            <a:ext cx="4495800" cy="569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2200" b="1" dirty="0" smtClean="0">
                <a:solidFill>
                  <a:schemeClr val="tx1"/>
                </a:solidFill>
                <a:hlinkClick r:id="rId2"/>
              </a:rPr>
              <a:t>https://</a:t>
            </a:r>
            <a:r>
              <a:rPr lang="en-IN" sz="2700" b="1" dirty="0" smtClean="0">
                <a:solidFill>
                  <a:schemeClr val="tx1"/>
                </a:solidFill>
                <a:hlinkClick r:id="rId2"/>
              </a:rPr>
              <a:t>online.tsrtcpass.in</a:t>
            </a:r>
            <a:endParaRPr lang="en-IN" sz="2800" b="1" dirty="0" smtClean="0">
              <a:solidFill>
                <a:schemeClr val="tx1"/>
              </a:solidFill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304800" y="20955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3200" b="1">
                <a:latin typeface="Candara" panose="020E0502030303020204" pitchFamily="34" charset="0"/>
              </a:rPr>
              <a:t>Navigation to website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rcRect t="7092" r="997" b="4019"/>
          <a:stretch>
            <a:fillRect/>
          </a:stretch>
        </p:blipFill>
        <p:spPr bwMode="auto">
          <a:xfrm>
            <a:off x="4572000" y="714362"/>
            <a:ext cx="4429156" cy="407196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16780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rcRect t="7092" r="997" b="4019"/>
          <a:stretch>
            <a:fillRect/>
          </a:stretch>
        </p:blipFill>
        <p:spPr bwMode="auto">
          <a:xfrm>
            <a:off x="142844" y="71420"/>
            <a:ext cx="4429156" cy="407196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6260893" y="599500"/>
            <a:ext cx="261863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600" dirty="0">
                <a:latin typeface="Candara" panose="020E0502030303020204" pitchFamily="34" charset="0"/>
              </a:rPr>
              <a:t>Click here Student Passes for HYD and surrounding District areas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6286512" y="1785932"/>
            <a:ext cx="2619372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dirty="0">
                <a:latin typeface="Calibri" panose="020F0502020204030204" pitchFamily="34" charset="0"/>
              </a:rPr>
              <a:t>Select for areas OTHER THAN HYDERABAD</a:t>
            </a:r>
          </a:p>
        </p:txBody>
      </p:sp>
      <p:cxnSp>
        <p:nvCxnSpPr>
          <p:cNvPr id="25" name="Elbow Connector 22"/>
          <p:cNvCxnSpPr>
            <a:stCxn id="6147" idx="1"/>
          </p:cNvCxnSpPr>
          <p:nvPr/>
        </p:nvCxnSpPr>
        <p:spPr>
          <a:xfrm rot="10800000" flipV="1">
            <a:off x="1500167" y="1014998"/>
            <a:ext cx="4760727" cy="2699759"/>
          </a:xfrm>
          <a:prstGeom prst="bentConnector3">
            <a:avLst>
              <a:gd name="adj1" fmla="val 91568"/>
            </a:avLst>
          </a:prstGeom>
          <a:ln w="47625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22"/>
          <p:cNvCxnSpPr>
            <a:stCxn id="6149" idx="1"/>
          </p:cNvCxnSpPr>
          <p:nvPr/>
        </p:nvCxnSpPr>
        <p:spPr>
          <a:xfrm rot="10800000" flipV="1">
            <a:off x="2214548" y="2108989"/>
            <a:ext cx="4071965" cy="1662322"/>
          </a:xfrm>
          <a:prstGeom prst="bentConnector3">
            <a:avLst>
              <a:gd name="adj1" fmla="val 50000"/>
            </a:avLst>
          </a:prstGeom>
          <a:ln w="47625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2048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800" dirty="0" smtClean="0"/>
              <a:t>Hyderabad &amp; Surrounding areas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IN" sz="2000" dirty="0" smtClean="0"/>
              <a:t>Districts Other than HYD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Pass selection screens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 t="7092" r="1019" b="4492"/>
          <a:stretch>
            <a:fillRect/>
          </a:stretch>
        </p:blipFill>
        <p:spPr bwMode="auto">
          <a:xfrm>
            <a:off x="214282" y="1928808"/>
            <a:ext cx="4286280" cy="270700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3" cstate="print"/>
          <a:srcRect t="7801" r="1019" b="4965"/>
          <a:stretch>
            <a:fillRect/>
          </a:stretch>
        </p:blipFill>
        <p:spPr bwMode="auto">
          <a:xfrm>
            <a:off x="4677736" y="1928808"/>
            <a:ext cx="4251982" cy="271464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9349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6666" b="11667"/>
          <a:stretch>
            <a:fillRect/>
          </a:stretch>
        </p:blipFill>
        <p:spPr bwMode="auto">
          <a:xfrm>
            <a:off x="809652" y="571486"/>
            <a:ext cx="76200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929322" y="3286131"/>
            <a:ext cx="2928958" cy="811460"/>
            <a:chOff x="4114800" y="1428750"/>
            <a:chExt cx="3886200" cy="899638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4114800" y="1428750"/>
              <a:ext cx="1295400" cy="609370"/>
              <a:chOff x="4114800" y="1428750"/>
              <a:chExt cx="1295400" cy="60937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114800" y="1428750"/>
                <a:ext cx="762000" cy="228514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rot="10800000">
                <a:off x="4724400" y="1657264"/>
                <a:ext cx="685800" cy="380856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19"/>
            <p:cNvSpPr txBox="1">
              <a:spLocks noChangeArrowheads="1"/>
            </p:cNvSpPr>
            <p:nvPr/>
          </p:nvSpPr>
          <p:spPr bwMode="auto">
            <a:xfrm>
              <a:off x="5410200" y="2038350"/>
              <a:ext cx="2590800" cy="290038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N" sz="1100" dirty="0"/>
                <a:t>Click here to </a:t>
              </a:r>
              <a:r>
                <a:rPr lang="en-IN" sz="1100" dirty="0" smtClean="0"/>
                <a:t>Apply</a:t>
              </a:r>
              <a:endParaRPr lang="en-IN" sz="1100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6709" b="11111"/>
          <a:stretch>
            <a:fillRect/>
          </a:stretch>
        </p:blipFill>
        <p:spPr bwMode="auto">
          <a:xfrm>
            <a:off x="857224" y="571486"/>
            <a:ext cx="75724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186262" y="1643056"/>
            <a:ext cx="3886200" cy="871538"/>
            <a:chOff x="4114800" y="1428750"/>
            <a:chExt cx="3886200" cy="871210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4114800" y="1428750"/>
              <a:ext cx="1295400" cy="609370"/>
              <a:chOff x="4114800" y="1428750"/>
              <a:chExt cx="1295400" cy="60937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114800" y="1428750"/>
                <a:ext cx="762000" cy="228514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rot="10800000">
                <a:off x="4724400" y="1657264"/>
                <a:ext cx="685800" cy="380856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19"/>
            <p:cNvSpPr txBox="1">
              <a:spLocks noChangeArrowheads="1"/>
            </p:cNvSpPr>
            <p:nvPr/>
          </p:nvSpPr>
          <p:spPr bwMode="auto">
            <a:xfrm>
              <a:off x="5410200" y="2038350"/>
              <a:ext cx="2590800" cy="261610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N" sz="1100" dirty="0"/>
                <a:t>Click here to generate OTP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6524" b="10296"/>
          <a:stretch>
            <a:fillRect/>
          </a:stretch>
        </p:blipFill>
        <p:spPr bwMode="auto">
          <a:xfrm>
            <a:off x="714348" y="571486"/>
            <a:ext cx="77867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356</TotalTime>
  <Words>472</Words>
  <Application>Microsoft Office PowerPoint</Application>
  <PresentationFormat>On-screen Show (16:9)</PresentationFormat>
  <Paragraphs>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TSRTC- STUDENT PASS APPLICATION- Guide for Students Upto SSC</vt:lpstr>
      <vt:lpstr>Slide 2</vt:lpstr>
      <vt:lpstr>Slide 3</vt:lpstr>
      <vt:lpstr>https://online.tsrtcpass.in</vt:lpstr>
      <vt:lpstr>Slide 5</vt:lpstr>
      <vt:lpstr>Pass selection screens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TSRTC- STUDENT PASS APPLICATION</dc:title>
  <dc:creator>CGG</dc:creator>
  <cp:lastModifiedBy>Sreenivas</cp:lastModifiedBy>
  <cp:revision>57</cp:revision>
  <dcterms:created xsi:type="dcterms:W3CDTF">2006-08-16T00:00:00Z</dcterms:created>
  <dcterms:modified xsi:type="dcterms:W3CDTF">2018-05-31T07:38:00Z</dcterms:modified>
</cp:coreProperties>
</file>